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5" r:id="rId4"/>
    <p:sldId id="272" r:id="rId5"/>
    <p:sldId id="273" r:id="rId6"/>
    <p:sldId id="261" r:id="rId7"/>
    <p:sldId id="259" r:id="rId8"/>
    <p:sldId id="260" r:id="rId9"/>
    <p:sldId id="262" r:id="rId10"/>
    <p:sldId id="275" r:id="rId11"/>
    <p:sldId id="263" r:id="rId12"/>
    <p:sldId id="274" r:id="rId13"/>
    <p:sldId id="267" r:id="rId14"/>
    <p:sldId id="270" r:id="rId15"/>
    <p:sldId id="26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2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pTA9t" TargetMode="External"/><Relationship Id="rId2" Type="http://schemas.openxmlformats.org/officeDocument/2006/relationships/hyperlink" Target="https://www.youtube.com/watch?v=8A6DHSo3KT8&amp;feature=youtu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balleg.org/a5docs/trunk/" TargetMode="External"/><Relationship Id="rId4" Type="http://schemas.openxmlformats.org/officeDocument/2006/relationships/hyperlink" Target="https://www.allegro.cc/fil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Proposal</a:t>
            </a: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(3%)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精</a:t>
            </a:r>
            <a:r>
              <a:rPr lang="zh-TW" altLang="en-US" sz="2400" b="1" dirty="0" smtClean="0"/>
              <a:t>準地寫出你會有那些功能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 例：會有那些技能</a:t>
            </a:r>
            <a:r>
              <a:rPr lang="en-US" altLang="zh-TW" sz="2400" b="1" dirty="0" smtClean="0"/>
              <a:t>……</a:t>
            </a:r>
          </a:p>
          <a:p>
            <a:r>
              <a:rPr lang="en-US" altLang="zh-TW" sz="2400" b="1" dirty="0" smtClean="0"/>
              <a:t>Demo</a:t>
            </a:r>
            <a:r>
              <a:rPr lang="zh-TW" altLang="en-US" sz="2400" b="1" dirty="0" smtClean="0"/>
              <a:t>時會比較和</a:t>
            </a:r>
            <a:r>
              <a:rPr lang="en-US" altLang="zh-TW" sz="2400" b="1" dirty="0" smtClean="0"/>
              <a:t>proposal</a:t>
            </a:r>
            <a:r>
              <a:rPr lang="zh-TW" altLang="en-US" sz="2400" b="1" dirty="0" smtClean="0"/>
              <a:t>的差異</a:t>
            </a:r>
            <a:endParaRPr lang="en-US" altLang="zh-TW" sz="2400" b="1" dirty="0" smtClean="0"/>
          </a:p>
          <a:p>
            <a:pPr lvl="1"/>
            <a:r>
              <a:rPr lang="zh-TW" altLang="en-US" sz="2400" b="1" dirty="0" smtClean="0"/>
              <a:t>少做會扣分</a:t>
            </a:r>
            <a:endParaRPr lang="en-US" altLang="zh-TW" sz="2400" b="1" dirty="0" smtClean="0"/>
          </a:p>
          <a:p>
            <a:pPr lvl="1"/>
            <a:r>
              <a:rPr lang="zh-TW" altLang="en-US" sz="2400" b="1" dirty="0" smtClean="0"/>
              <a:t>做差太多也會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 例：說要去打怪，最後去種菜</a:t>
            </a:r>
            <a:endParaRPr lang="en-US" altLang="zh-TW" sz="2400" b="1" dirty="0"/>
          </a:p>
          <a:p>
            <a:r>
              <a:rPr lang="zh-TW" altLang="en-US" sz="2400" b="1" dirty="0" smtClean="0"/>
              <a:t>請警慎評估自己能做到什麼樣的水平，如果太保守也會斟酌扣分</a:t>
            </a:r>
            <a:endParaRPr lang="en-US" altLang="zh-TW" sz="2400" b="1" dirty="0" smtClean="0"/>
          </a:p>
          <a:p>
            <a:pPr lvl="1"/>
            <a:r>
              <a:rPr lang="zh-TW" altLang="en-US" sz="2400" b="1" dirty="0" smtClean="0"/>
              <a:t>例：只說要做打怪遊戲，然後就甚麼都沒了之類的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13420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</a:t>
            </a:r>
            <a:r>
              <a:rPr lang="zh-TW" altLang="en-US" b="1" dirty="0" smtClean="0">
                <a:latin typeface="+mn-ea"/>
              </a:rPr>
              <a:t>安裝</a:t>
            </a:r>
            <a:r>
              <a:rPr lang="zh-TW" altLang="en-US" b="1" dirty="0">
                <a:latin typeface="+mn-ea"/>
              </a:rPr>
              <a:t>教學 </a:t>
            </a:r>
            <a:r>
              <a:rPr lang="en-US" altLang="zh-TW" b="1" dirty="0" smtClean="0">
                <a:latin typeface="+mn-ea"/>
              </a:rPr>
              <a:t>:</a:t>
            </a:r>
          </a:p>
          <a:p>
            <a:pPr lvl="1"/>
            <a:r>
              <a:rPr lang="en-US" altLang="zh-TW" sz="1600" b="1" i="0" dirty="0">
                <a:latin typeface="+mn-ea"/>
              </a:rPr>
              <a:t>windows</a:t>
            </a:r>
            <a:r>
              <a:rPr lang="en-US" altLang="zh-TW" sz="1600" b="1" i="0" dirty="0" smtClean="0">
                <a:latin typeface="+mn-ea"/>
              </a:rPr>
              <a:t>:</a:t>
            </a:r>
            <a:r>
              <a:rPr lang="zh-TW" altLang="en-US" sz="1600" b="1" i="0" dirty="0" smtClean="0">
                <a:latin typeface="+mn-ea"/>
              </a:rPr>
              <a:t> </a:t>
            </a:r>
            <a:r>
              <a:rPr lang="en-US" altLang="zh-TW" sz="1600" b="1" i="0" dirty="0" smtClean="0">
                <a:latin typeface="+mn-ea"/>
              </a:rPr>
              <a:t> </a:t>
            </a:r>
            <a:r>
              <a:rPr lang="en-US" altLang="zh-TW" sz="1600" b="1" i="0" dirty="0">
                <a:latin typeface="+mn-ea"/>
                <a:hlinkClick r:id="rId2"/>
              </a:rPr>
              <a:t>https://</a:t>
            </a:r>
            <a:r>
              <a:rPr lang="en-US" altLang="zh-TW" sz="1600" b="1" i="0" dirty="0" smtClean="0">
                <a:latin typeface="+mn-ea"/>
                <a:hlinkClick r:id="rId2"/>
              </a:rPr>
              <a:t>www.youtube.com/watch?v=8A6DHSo3KT8&amp;feature=youtu.be</a:t>
            </a:r>
            <a:endParaRPr lang="en-US" altLang="zh-TW" sz="1600" b="1" i="0" dirty="0" smtClean="0">
              <a:latin typeface="+mn-ea"/>
            </a:endParaRPr>
          </a:p>
          <a:p>
            <a:pPr lvl="1"/>
            <a:r>
              <a:rPr lang="en-US" altLang="zh-TW" sz="1600" b="1" i="0" dirty="0">
                <a:latin typeface="+mn-ea"/>
              </a:rPr>
              <a:t>mac: </a:t>
            </a:r>
            <a:r>
              <a:rPr lang="zh-TW" altLang="en-US" sz="1600" b="1" i="0" dirty="0" smtClean="0">
                <a:latin typeface="+mn-ea"/>
              </a:rPr>
              <a:t> </a:t>
            </a:r>
            <a:r>
              <a:rPr lang="en-US" altLang="zh-TW" sz="1600" b="1" i="0" dirty="0" smtClean="0">
                <a:latin typeface="+mn-ea"/>
                <a:hlinkClick r:id="rId3"/>
              </a:rPr>
              <a:t>https</a:t>
            </a:r>
            <a:r>
              <a:rPr lang="en-US" altLang="zh-TW" sz="1600" b="1" i="0" dirty="0">
                <a:latin typeface="+mn-ea"/>
                <a:hlinkClick r:id="rId3"/>
              </a:rPr>
              <a:t>://</a:t>
            </a:r>
            <a:r>
              <a:rPr lang="en-US" altLang="zh-TW" sz="1600" b="1" i="0" dirty="0" smtClean="0">
                <a:latin typeface="+mn-ea"/>
                <a:hlinkClick r:id="rId3"/>
              </a:rPr>
              <a:t>goo.gl/vpTA9t</a:t>
            </a:r>
            <a:endParaRPr lang="en-US" altLang="zh-TW" sz="1600" b="1" i="0" dirty="0" smtClean="0">
              <a:latin typeface="+mn-ea"/>
            </a:endParaRPr>
          </a:p>
          <a:p>
            <a:pPr marL="530352" lvl="1" indent="0">
              <a:buNone/>
            </a:pPr>
            <a:endParaRPr lang="en-US" altLang="zh-TW" sz="1600" b="1" i="0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Allegro</a:t>
            </a:r>
            <a:r>
              <a:rPr lang="zh-TW" altLang="en-US" b="1" dirty="0" smtClean="0">
                <a:latin typeface="+mn-ea"/>
              </a:rPr>
              <a:t>載點</a:t>
            </a:r>
            <a:endParaRPr lang="en-US" altLang="zh-TW" b="1" dirty="0" smtClean="0">
              <a:latin typeface="+mn-ea"/>
            </a:endParaRP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https://www.allegro.cc/files</a:t>
            </a:r>
            <a:r>
              <a:rPr lang="en-US" altLang="zh-TW" sz="1600" b="1" i="0" dirty="0" smtClean="0">
                <a:latin typeface="+mn-ea"/>
                <a:hlinkClick r:id="rId4"/>
              </a:rPr>
              <a:t>/</a:t>
            </a:r>
            <a:endParaRPr lang="en-US" altLang="zh-TW" sz="1600" b="1" i="0" dirty="0" smtClean="0">
              <a:latin typeface="+mn-ea"/>
            </a:endParaRPr>
          </a:p>
          <a:p>
            <a:pPr marL="530352" lvl="1" indent="0">
              <a:buNone/>
            </a:pPr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Allegro reference(</a:t>
            </a:r>
            <a:r>
              <a:rPr lang="zh-TW" altLang="en-US" b="1" dirty="0">
                <a:latin typeface="+mn-ea"/>
              </a:rPr>
              <a:t>好用的函數都在這裡</a:t>
            </a:r>
            <a:r>
              <a:rPr lang="en-US" altLang="zh-TW" b="1" dirty="0" smtClean="0">
                <a:latin typeface="+mn-ea"/>
              </a:rPr>
              <a:t>):</a:t>
            </a:r>
            <a:endParaRPr lang="en-US" altLang="zh-TW" b="1" dirty="0">
              <a:latin typeface="+mn-ea"/>
            </a:endParaRPr>
          </a:p>
          <a:p>
            <a:pPr lvl="1"/>
            <a:r>
              <a:rPr lang="en-US" altLang="zh-TW" sz="1600" b="1" i="0" dirty="0">
                <a:latin typeface="+mn-ea"/>
                <a:hlinkClick r:id="rId5"/>
              </a:rPr>
              <a:t>https://liballeg.org/a5docs/trunk/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024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Today’s Goal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主選單</a:t>
            </a:r>
            <a:r>
              <a:rPr lang="en-US" altLang="zh-TW" sz="4000" b="1" dirty="0"/>
              <a:t>(Menu)</a:t>
            </a:r>
          </a:p>
          <a:p>
            <a:r>
              <a:rPr lang="zh-TW" altLang="en-US" sz="4000" b="1" dirty="0"/>
              <a:t>角色</a:t>
            </a:r>
            <a:endParaRPr lang="en-US" altLang="zh-TW" sz="4000" b="1" dirty="0"/>
          </a:p>
          <a:p>
            <a:endParaRPr lang="zh-TW" altLang="en-US" sz="4000" b="1" dirty="0"/>
          </a:p>
        </p:txBody>
      </p:sp>
      <p:pic>
        <p:nvPicPr>
          <p:cNvPr id="1026" name="Picture 2" descr="「主選單」的圖片搜尋結果">
            <a:extLst>
              <a:ext uri="{FF2B5EF4-FFF2-40B4-BE49-F238E27FC236}">
                <a16:creationId xmlns:a16="http://schemas.microsoft.com/office/drawing/2014/main" id="{09CAD012-4F48-4BE1-A1E7-AABD6DC3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76" y="2128739"/>
            <a:ext cx="5492685" cy="41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角色」的圖片搜尋結果">
            <a:extLst>
              <a:ext uri="{FF2B5EF4-FFF2-40B4-BE49-F238E27FC236}">
                <a16:creationId xmlns:a16="http://schemas.microsoft.com/office/drawing/2014/main" id="{A834382F-B57C-4854-816D-B20A6E0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9" y="3019278"/>
            <a:ext cx="7981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血條」的圖片搜尋結果">
            <a:extLst>
              <a:ext uri="{FF2B5EF4-FFF2-40B4-BE49-F238E27FC236}">
                <a16:creationId xmlns:a16="http://schemas.microsoft.com/office/drawing/2014/main" id="{4E436F45-4129-4A97-9668-3BFEBB8E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833" y="5877121"/>
            <a:ext cx="3631872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æé²è°·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69" y="913372"/>
            <a:ext cx="10276042" cy="578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891" y="484093"/>
            <a:ext cx="4927120" cy="584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ã2d rpg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2" name="Picture 10" descr="ã2d rp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57" y="1256086"/>
            <a:ext cx="5870218" cy="44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91" y="461028"/>
            <a:ext cx="10745509" cy="60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0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é¦¬åæ­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0" y="969631"/>
            <a:ext cx="10371382" cy="51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0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一人或</a:t>
            </a:r>
            <a:r>
              <a:rPr lang="zh-TW" altLang="en-US" sz="2400" b="1" dirty="0" smtClean="0">
                <a:latin typeface="+mn-ea"/>
              </a:rPr>
              <a:t>兩人一組</a:t>
            </a:r>
            <a:endParaRPr lang="en-US" altLang="zh-TW" sz="2400" b="1" dirty="0" smtClean="0">
              <a:latin typeface="+mn-ea"/>
            </a:endParaRPr>
          </a:p>
          <a:p>
            <a:r>
              <a:rPr lang="zh-TW" altLang="en-US" sz="2400" b="1" dirty="0" smtClean="0">
                <a:latin typeface="+mn-ea"/>
              </a:rPr>
              <a:t>占學期總成績</a:t>
            </a:r>
            <a:r>
              <a:rPr lang="en-US" altLang="zh-TW" sz="2400" b="1" dirty="0" smtClean="0">
                <a:latin typeface="+mn-ea"/>
              </a:rPr>
              <a:t>20%</a:t>
            </a:r>
          </a:p>
          <a:p>
            <a:r>
              <a:rPr lang="zh-TW" altLang="en-US" sz="2400" b="1" dirty="0" smtClean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</a:t>
            </a:r>
            <a:r>
              <a:rPr lang="zh-TW" altLang="en-US" sz="2400" b="1" dirty="0" smtClean="0">
                <a:latin typeface="+mn-ea"/>
              </a:rPr>
              <a:t>完成角色扮演遊戲</a:t>
            </a:r>
            <a:r>
              <a:rPr lang="en-US" altLang="zh-TW" sz="2400" b="1" dirty="0" smtClean="0">
                <a:latin typeface="+mn-ea"/>
              </a:rPr>
              <a:t>(RPG)</a:t>
            </a:r>
          </a:p>
          <a:p>
            <a:r>
              <a:rPr lang="zh-TW" altLang="en-US" sz="2400" b="1" dirty="0" smtClean="0">
                <a:latin typeface="+mn-ea"/>
              </a:rPr>
              <a:t>不能使用現成的</a:t>
            </a:r>
            <a:r>
              <a:rPr lang="zh-TW" altLang="en-US" sz="2400" b="1" dirty="0" smtClean="0">
                <a:latin typeface="+mn-ea"/>
              </a:rPr>
              <a:t>遊戲！</a:t>
            </a:r>
            <a:r>
              <a:rPr lang="en-US" altLang="zh-TW" sz="2400" b="1" dirty="0" smtClean="0">
                <a:latin typeface="+mn-ea"/>
              </a:rPr>
              <a:t>(</a:t>
            </a:r>
            <a:r>
              <a:rPr lang="zh-TW" altLang="en-US" sz="2400" b="1" dirty="0" smtClean="0">
                <a:latin typeface="+mn-ea"/>
              </a:rPr>
              <a:t>程設</a:t>
            </a:r>
            <a:r>
              <a:rPr lang="en-US" altLang="zh-TW" sz="2400" b="1" dirty="0" smtClean="0">
                <a:latin typeface="+mn-ea"/>
              </a:rPr>
              <a:t>2</a:t>
            </a:r>
            <a:r>
              <a:rPr lang="zh-TW" altLang="en-US" sz="2400" b="1" dirty="0" smtClean="0">
                <a:latin typeface="+mn-ea"/>
              </a:rPr>
              <a:t>的</a:t>
            </a:r>
            <a:r>
              <a:rPr lang="en-US" altLang="zh-TW" sz="2400" b="1" dirty="0" smtClean="0">
                <a:latin typeface="+mn-ea"/>
              </a:rPr>
              <a:t>mini2</a:t>
            </a:r>
            <a:r>
              <a:rPr lang="zh-TW" altLang="en-US" sz="2400" b="1" dirty="0" smtClean="0">
                <a:latin typeface="+mn-ea"/>
              </a:rPr>
              <a:t>、網路上的</a:t>
            </a:r>
            <a:r>
              <a:rPr lang="en-US" altLang="zh-TW" sz="2400" b="1" dirty="0" smtClean="0">
                <a:latin typeface="+mn-ea"/>
              </a:rPr>
              <a:t>…)</a:t>
            </a:r>
          </a:p>
          <a:p>
            <a:r>
              <a:rPr lang="zh-TW" altLang="en-US" sz="2400" b="1" smtClean="0">
                <a:latin typeface="+mn-ea"/>
              </a:rPr>
              <a:t>拿現成的來修改也不行！！</a:t>
            </a:r>
            <a:endParaRPr lang="en-US" altLang="zh-TW" sz="2400" b="1" dirty="0" smtClean="0">
              <a:latin typeface="+mn-ea"/>
            </a:endParaRPr>
          </a:p>
          <a:p>
            <a:r>
              <a:rPr lang="en-US" altLang="zh-TW" sz="2400" b="1" dirty="0" smtClean="0">
                <a:latin typeface="+mn-ea"/>
              </a:rPr>
              <a:t>Demo</a:t>
            </a:r>
            <a:r>
              <a:rPr lang="zh-TW" altLang="en-US" sz="2400" b="1" dirty="0" smtClean="0">
                <a:latin typeface="+mn-ea"/>
              </a:rPr>
              <a:t>時要證明是自己寫的</a:t>
            </a:r>
            <a:endParaRPr lang="en-US" altLang="zh-TW" sz="2400" b="1" dirty="0" smtClean="0">
              <a:latin typeface="+mn-ea"/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2020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7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四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詳細資訊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前</a:t>
            </a:r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一週會公布</a:t>
            </a:r>
            <a:endParaRPr lang="en-US" altLang="zh-TW" b="1" i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15" y="2470826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17" y="303306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 Unit (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8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75" y="1252070"/>
            <a:ext cx="10975790" cy="5674660"/>
          </a:xfrm>
        </p:spPr>
        <p:txBody>
          <a:bodyPr>
            <a:normAutofit lnSpcReduction="10000"/>
          </a:bodyPr>
          <a:lstStyle/>
          <a:p>
            <a:r>
              <a:rPr lang="zh-TW" altLang="en-US" sz="2400" b="1" dirty="0" smtClean="0">
                <a:latin typeface="+mn-ea"/>
              </a:rPr>
              <a:t>遊戲基本構成</a:t>
            </a:r>
            <a:r>
              <a:rPr lang="en-US" altLang="zh-TW" sz="2400" b="1" dirty="0" smtClean="0">
                <a:latin typeface="+mn-ea"/>
              </a:rPr>
              <a:t>(2%)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主選單 </a:t>
            </a:r>
            <a:r>
              <a:rPr lang="en-US" altLang="zh-TW" sz="2400" b="1" i="0" dirty="0" smtClean="0">
                <a:latin typeface="+mn-ea"/>
              </a:rPr>
              <a:t>(Menu)</a:t>
            </a:r>
            <a:endParaRPr lang="en-US" altLang="zh-TW" sz="2400" b="1" i="0" dirty="0">
              <a:latin typeface="+mn-ea"/>
            </a:endParaRPr>
          </a:p>
          <a:p>
            <a:pPr lvl="2"/>
            <a:r>
              <a:rPr lang="en-US" altLang="zh-TW" sz="2200" b="1" i="0" dirty="0">
                <a:latin typeface="+mn-ea"/>
              </a:rPr>
              <a:t>Start, About, </a:t>
            </a:r>
            <a:r>
              <a:rPr lang="en-US" altLang="zh-TW" sz="2200" b="1" i="0" dirty="0" smtClean="0">
                <a:latin typeface="+mn-ea"/>
              </a:rPr>
              <a:t>Exit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遊戲基本畫面 </a:t>
            </a:r>
            <a:r>
              <a:rPr lang="en-US" altLang="zh-TW" sz="2400" b="1" i="0" dirty="0" smtClean="0">
                <a:latin typeface="+mn-ea"/>
              </a:rPr>
              <a:t>(</a:t>
            </a:r>
            <a:r>
              <a:rPr lang="zh-TW" altLang="en-US" sz="2400" b="1" i="0" dirty="0" smtClean="0">
                <a:latin typeface="+mn-ea"/>
              </a:rPr>
              <a:t>開始畫面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結束畫面</a:t>
            </a:r>
            <a:r>
              <a:rPr lang="en-US" altLang="zh-TW" sz="2400" b="1" i="0" dirty="0" smtClean="0">
                <a:latin typeface="+mn-ea"/>
              </a:rPr>
              <a:t>)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>
              <a:latin typeface="+mn-ea"/>
            </a:endParaRPr>
          </a:p>
          <a:p>
            <a:pPr lvl="2"/>
            <a:r>
              <a:rPr lang="en-US" altLang="zh-TW" sz="2200" b="1" i="0" dirty="0" smtClean="0">
                <a:latin typeface="+mn-ea"/>
              </a:rPr>
              <a:t>Restart</a:t>
            </a:r>
            <a:r>
              <a:rPr lang="en-US" altLang="zh-TW" sz="2200" b="1" i="0" dirty="0">
                <a:latin typeface="+mn-ea"/>
              </a:rPr>
              <a:t>, </a:t>
            </a:r>
            <a:r>
              <a:rPr lang="en-US" altLang="zh-TW" sz="2200" b="1" dirty="0" smtClean="0">
                <a:latin typeface="+mn-ea"/>
              </a:rPr>
              <a:t>Starting, Ending(</a:t>
            </a:r>
            <a:r>
              <a:rPr lang="zh-TW" altLang="en-US" sz="2200" b="1" dirty="0" smtClean="0">
                <a:latin typeface="+mn-ea"/>
              </a:rPr>
              <a:t>階段性亦可</a:t>
            </a:r>
            <a:r>
              <a:rPr lang="en-US" altLang="zh-TW" sz="2200" b="1" dirty="0" smtClean="0">
                <a:latin typeface="+mn-ea"/>
              </a:rPr>
              <a:t>),  </a:t>
            </a:r>
            <a:endParaRPr lang="zh-TW" altLang="en-US" sz="22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</a:t>
            </a:r>
            <a:r>
              <a:rPr lang="zh-TW" altLang="en-US" sz="2400" b="1" dirty="0" smtClean="0">
                <a:latin typeface="+mn-ea"/>
              </a:rPr>
              <a:t>主體 </a:t>
            </a:r>
            <a:r>
              <a:rPr lang="en-US" altLang="zh-TW" sz="2400" b="1" dirty="0" smtClean="0">
                <a:latin typeface="+mn-ea"/>
              </a:rPr>
              <a:t>(6%)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 smtClean="0">
                <a:latin typeface="+mn-ea"/>
              </a:rPr>
              <a:t>基本單位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 smtClean="0">
              <a:latin typeface="+mn-ea"/>
            </a:endParaRP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角色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一定至少要有一個可操控主角</a:t>
            </a:r>
            <a:r>
              <a:rPr lang="en-US" altLang="zh-TW" sz="2200" b="1" i="0" dirty="0" smtClean="0">
                <a:latin typeface="+mn-ea"/>
              </a:rPr>
              <a:t>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道具</a:t>
            </a:r>
            <a:r>
              <a:rPr lang="en-US" altLang="zh-TW" sz="2200" b="1" i="0" dirty="0" smtClean="0">
                <a:latin typeface="+mn-ea"/>
              </a:rPr>
              <a:t>(item, </a:t>
            </a:r>
            <a:r>
              <a:rPr lang="zh-TW" altLang="en-US" sz="2200" b="1" i="0" dirty="0" smtClean="0">
                <a:latin typeface="+mn-ea"/>
              </a:rPr>
              <a:t>裝備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技能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屬性</a:t>
            </a:r>
            <a:r>
              <a:rPr lang="en-US" altLang="zh-TW" sz="2200" b="1" i="0" dirty="0" smtClean="0">
                <a:latin typeface="+mn-ea"/>
              </a:rPr>
              <a:t>, …</a:t>
            </a:r>
            <a:r>
              <a:rPr lang="zh-TW" altLang="en-US" sz="2200" b="1" i="0" dirty="0" smtClean="0">
                <a:latin typeface="+mn-ea"/>
              </a:rPr>
              <a:t> </a:t>
            </a:r>
            <a:r>
              <a:rPr lang="en-US" altLang="zh-TW" sz="2200" b="1" i="0" dirty="0" smtClean="0">
                <a:latin typeface="+mn-ea"/>
              </a:rPr>
              <a:t>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計量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血量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經驗值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能量</a:t>
            </a:r>
            <a:r>
              <a:rPr lang="en-US" altLang="zh-TW" sz="2200" b="1" i="0" dirty="0" smtClean="0">
                <a:latin typeface="+mn-ea"/>
              </a:rPr>
              <a:t>,</a:t>
            </a:r>
            <a:r>
              <a:rPr lang="zh-TW" altLang="en-US" sz="2200" b="1" i="0" dirty="0">
                <a:latin typeface="+mn-ea"/>
              </a:rPr>
              <a:t> </a:t>
            </a:r>
            <a:r>
              <a:rPr lang="zh-TW" altLang="en-US" sz="2200" b="1" i="0" dirty="0" smtClean="0">
                <a:latin typeface="+mn-ea"/>
              </a:rPr>
              <a:t>時間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金錢</a:t>
            </a:r>
            <a:r>
              <a:rPr lang="en-US" altLang="zh-TW" sz="2200" b="1" i="0" dirty="0" smtClean="0">
                <a:latin typeface="+mn-ea"/>
              </a:rPr>
              <a:t>$$$</a:t>
            </a:r>
            <a:r>
              <a:rPr lang="zh-TW" altLang="en-US" sz="2200" b="1" i="0" dirty="0" smtClean="0">
                <a:latin typeface="+mn-ea"/>
              </a:rPr>
              <a:t> </a:t>
            </a:r>
            <a:r>
              <a:rPr lang="en-US" altLang="zh-TW" sz="2200" b="1" i="0" dirty="0" smtClean="0">
                <a:latin typeface="+mn-ea"/>
              </a:rPr>
              <a:t>… )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遊戲性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 smtClean="0">
              <a:latin typeface="+mn-ea"/>
            </a:endParaRP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互動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交談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攻擊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任務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升級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觸發條件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改變外型</a:t>
            </a:r>
            <a:r>
              <a:rPr lang="en-US" altLang="zh-TW" sz="2200" b="1" i="0" dirty="0" smtClean="0">
                <a:latin typeface="+mn-ea"/>
              </a:rPr>
              <a:t>, …),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移動</a:t>
            </a:r>
            <a:r>
              <a:rPr lang="en-US" altLang="zh-TW" sz="2200" b="1" i="0" dirty="0" smtClean="0">
                <a:latin typeface="+mn-ea"/>
              </a:rPr>
              <a:t>(2D</a:t>
            </a:r>
            <a:r>
              <a:rPr lang="zh-TW" altLang="en-US" sz="2200" b="1" i="0" dirty="0" smtClean="0">
                <a:latin typeface="+mn-ea"/>
              </a:rPr>
              <a:t>自動導</a:t>
            </a:r>
            <a:r>
              <a:rPr lang="zh-TW" altLang="en-US" sz="2200" b="1" i="0" dirty="0">
                <a:latin typeface="+mn-ea"/>
              </a:rPr>
              <a:t>航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自由移動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怪物逃走</a:t>
            </a:r>
            <a:r>
              <a:rPr lang="en-US" altLang="zh-TW" sz="2200" b="1" i="0" dirty="0" smtClean="0">
                <a:latin typeface="+mn-ea"/>
              </a:rPr>
              <a:t>,</a:t>
            </a:r>
            <a:r>
              <a:rPr lang="zh-TW" altLang="en-US" sz="2200" b="1" i="0" dirty="0" smtClean="0">
                <a:latin typeface="+mn-ea"/>
              </a:rPr>
              <a:t> 尋找</a:t>
            </a:r>
            <a:r>
              <a:rPr lang="en-US" altLang="zh-TW" sz="2200" b="1" i="0" dirty="0" smtClean="0">
                <a:latin typeface="+mn-ea"/>
              </a:rPr>
              <a:t>xx, …)</a:t>
            </a:r>
          </a:p>
          <a:p>
            <a:pPr lvl="3"/>
            <a:r>
              <a:rPr lang="zh-TW" altLang="en-US" sz="2200" b="1" i="0" dirty="0">
                <a:solidFill>
                  <a:srgbClr val="FF0000"/>
                </a:solidFill>
                <a:latin typeface="+mn-ea"/>
              </a:rPr>
              <a:t>場景移動</a:t>
            </a:r>
            <a:endParaRPr lang="en-US" altLang="zh-TW" sz="2200" b="1" i="0" dirty="0" smtClean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 Items</a:t>
            </a: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(6%)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41" y="1897528"/>
            <a:ext cx="9601200" cy="4426085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延伸</a:t>
            </a:r>
            <a:r>
              <a:rPr lang="zh-TW" altLang="en-US" sz="2800" b="1" dirty="0" smtClean="0"/>
              <a:t>遊戲主體</a:t>
            </a:r>
            <a:endParaRPr lang="en-US" altLang="zh-TW" sz="2800" b="1" dirty="0" smtClean="0"/>
          </a:p>
          <a:p>
            <a:pPr lvl="1"/>
            <a:r>
              <a:rPr lang="zh-TW" altLang="en-US" sz="2400" b="1" i="0" dirty="0" smtClean="0"/>
              <a:t>基本單位延伸 </a:t>
            </a:r>
            <a:r>
              <a:rPr lang="en-US" altLang="zh-TW" sz="2400" b="1" i="0" dirty="0" smtClean="0"/>
              <a:t>(</a:t>
            </a:r>
            <a:r>
              <a:rPr lang="en-US" altLang="zh-TW" sz="2400" b="1" i="0" dirty="0"/>
              <a:t>3</a:t>
            </a:r>
            <a:r>
              <a:rPr lang="en-US" altLang="zh-TW" sz="2400" b="1" i="0" dirty="0" smtClean="0"/>
              <a:t>%)</a:t>
            </a:r>
          </a:p>
          <a:p>
            <a:pPr lvl="2"/>
            <a:r>
              <a:rPr lang="zh-TW" altLang="en-US" sz="2200" b="1" i="0" dirty="0" smtClean="0"/>
              <a:t>主角技能</a:t>
            </a:r>
            <a:r>
              <a:rPr lang="en-US" altLang="zh-TW" sz="2200" b="1" i="0" dirty="0" smtClean="0"/>
              <a:t>, </a:t>
            </a:r>
            <a:r>
              <a:rPr lang="zh-TW" altLang="en-US" sz="2200" b="1" i="0" dirty="0" smtClean="0"/>
              <a:t>動畫</a:t>
            </a:r>
            <a:r>
              <a:rPr lang="en-US" altLang="zh-TW" sz="2200" b="1" i="0" dirty="0" smtClean="0"/>
              <a:t>,</a:t>
            </a:r>
            <a:r>
              <a:rPr lang="zh-TW" altLang="en-US" sz="2200" b="1" dirty="0"/>
              <a:t>場景</a:t>
            </a:r>
            <a:r>
              <a:rPr lang="zh-TW" altLang="en-US" sz="2200" b="1" dirty="0" smtClean="0"/>
              <a:t>特效</a:t>
            </a:r>
            <a:r>
              <a:rPr lang="en-US" altLang="zh-TW" sz="2200" b="1" dirty="0" smtClean="0"/>
              <a:t>, </a:t>
            </a:r>
            <a:r>
              <a:rPr lang="en-US" altLang="zh-TW" sz="2200" b="1" i="0" dirty="0" smtClean="0"/>
              <a:t>…</a:t>
            </a:r>
          </a:p>
          <a:p>
            <a:pPr lvl="2"/>
            <a:r>
              <a:rPr lang="zh-TW" altLang="en-US" sz="2200" b="1" dirty="0" smtClean="0"/>
              <a:t>道具遊戲性</a:t>
            </a:r>
            <a:r>
              <a:rPr lang="en-US" altLang="zh-TW" sz="2200" b="1" dirty="0" smtClean="0"/>
              <a:t>,</a:t>
            </a:r>
            <a:r>
              <a:rPr lang="zh-TW" altLang="en-US" sz="2200" b="1" dirty="0" smtClean="0"/>
              <a:t> 特殊道具</a:t>
            </a:r>
            <a:r>
              <a:rPr lang="en-US" altLang="zh-TW" sz="2200" b="1" dirty="0" smtClean="0"/>
              <a:t>, …</a:t>
            </a:r>
          </a:p>
          <a:p>
            <a:pPr lvl="2"/>
            <a:r>
              <a:rPr lang="zh-TW" altLang="en-US" sz="2200" b="1" dirty="0" smtClean="0"/>
              <a:t>商店系統</a:t>
            </a:r>
            <a:r>
              <a:rPr lang="en-US" altLang="zh-TW" sz="2200" b="1" dirty="0" smtClean="0"/>
              <a:t>, …</a:t>
            </a:r>
          </a:p>
          <a:p>
            <a:pPr lvl="2"/>
            <a:r>
              <a:rPr lang="zh-TW" altLang="en-US" sz="2200" b="1" dirty="0" smtClean="0"/>
              <a:t>其他基本單位之延伸</a:t>
            </a:r>
            <a:endParaRPr lang="en-US" altLang="zh-TW" sz="2200" b="1" i="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400" b="1" i="0" dirty="0" smtClean="0"/>
              <a:t>遊戲性延伸 </a:t>
            </a:r>
            <a:r>
              <a:rPr lang="en-US" altLang="zh-TW" sz="2400" b="1" i="0" dirty="0" smtClean="0"/>
              <a:t>(</a:t>
            </a:r>
            <a:r>
              <a:rPr lang="en-US" altLang="zh-TW" sz="2400" b="1" i="0" dirty="0"/>
              <a:t>3</a:t>
            </a:r>
            <a:r>
              <a:rPr lang="en-US" altLang="zh-TW" sz="2400" b="1" i="0" dirty="0" smtClean="0"/>
              <a:t>%)</a:t>
            </a:r>
          </a:p>
          <a:p>
            <a:pPr lvl="2"/>
            <a:r>
              <a:rPr lang="zh-TW" altLang="en-US" sz="2200" b="1" i="0" dirty="0" smtClean="0"/>
              <a:t>互動趣味性</a:t>
            </a:r>
            <a:r>
              <a:rPr lang="en-US" altLang="zh-TW" sz="2200" b="1" i="0" dirty="0" smtClean="0"/>
              <a:t>(</a:t>
            </a:r>
            <a:r>
              <a:rPr lang="zh-TW" altLang="en-US" sz="2200" b="1" i="0" dirty="0" smtClean="0"/>
              <a:t>任務</a:t>
            </a:r>
            <a:r>
              <a:rPr lang="en-US" altLang="zh-TW" sz="2200" b="1" i="0" dirty="0" smtClean="0"/>
              <a:t>,</a:t>
            </a:r>
            <a:r>
              <a:rPr lang="zh-TW" altLang="en-US" sz="2200" b="1" i="0" dirty="0" smtClean="0"/>
              <a:t> </a:t>
            </a:r>
            <a:r>
              <a:rPr lang="en-US" altLang="zh-TW" sz="2200" b="1" i="0" dirty="0" smtClean="0"/>
              <a:t>NPC AI, …)</a:t>
            </a:r>
            <a:endParaRPr lang="en-US" altLang="zh-TW" sz="2200" b="1" i="0" dirty="0"/>
          </a:p>
          <a:p>
            <a:pPr lvl="2"/>
            <a:r>
              <a:rPr lang="zh-TW" altLang="en-US" sz="2200" b="1" i="0" dirty="0" smtClean="0"/>
              <a:t>存檔</a:t>
            </a:r>
            <a:r>
              <a:rPr lang="en-US" altLang="zh-TW" sz="2200" b="1" i="0" dirty="0" smtClean="0"/>
              <a:t>, </a:t>
            </a:r>
            <a:r>
              <a:rPr lang="zh-TW" altLang="en-US" sz="2200" b="1" i="0" dirty="0" smtClean="0"/>
              <a:t>讀檔</a:t>
            </a:r>
            <a:r>
              <a:rPr lang="en-US" altLang="zh-TW" sz="2200" b="1" dirty="0" smtClean="0"/>
              <a:t>, </a:t>
            </a:r>
            <a:r>
              <a:rPr lang="zh-TW" altLang="en-US" sz="2200" b="1" i="0" dirty="0" smtClean="0"/>
              <a:t>音樂 </a:t>
            </a:r>
            <a:r>
              <a:rPr lang="en-US" altLang="zh-TW" sz="2200" b="1" i="0" dirty="0" smtClean="0"/>
              <a:t>(</a:t>
            </a:r>
            <a:r>
              <a:rPr lang="zh-TW" altLang="en-US" sz="2200" b="1" i="0" dirty="0" smtClean="0"/>
              <a:t>不同場景要</a:t>
            </a:r>
            <a:r>
              <a:rPr lang="zh-TW" altLang="en-US" sz="2200" b="1" i="0" dirty="0"/>
              <a:t>轉換</a:t>
            </a:r>
            <a:r>
              <a:rPr lang="en-US" altLang="zh-TW" sz="2200" b="1" i="0" dirty="0"/>
              <a:t>,</a:t>
            </a:r>
            <a:r>
              <a:rPr lang="zh-TW" altLang="en-US" sz="2200" b="1" i="0" dirty="0" smtClean="0"/>
              <a:t>暫停</a:t>
            </a:r>
            <a:r>
              <a:rPr lang="en-US" altLang="zh-TW" sz="2200" b="1" i="0" dirty="0" smtClean="0"/>
              <a:t>,</a:t>
            </a:r>
            <a:r>
              <a:rPr lang="zh-TW" altLang="en-US" sz="2200" b="1" i="0" dirty="0" smtClean="0"/>
              <a:t>音量</a:t>
            </a:r>
            <a:r>
              <a:rPr lang="en-US" altLang="zh-TW" sz="2200" b="1" i="0" dirty="0" smtClean="0"/>
              <a:t>)</a:t>
            </a:r>
          </a:p>
          <a:p>
            <a:pPr lvl="2"/>
            <a:r>
              <a:rPr lang="zh-TW" altLang="en-US" sz="2200" b="1" dirty="0" smtClean="0"/>
              <a:t>移動特殊性 </a:t>
            </a:r>
            <a:r>
              <a:rPr lang="en-US" altLang="zh-TW" sz="2200" b="1" dirty="0" smtClean="0"/>
              <a:t>(2.5D, ..)</a:t>
            </a:r>
            <a:endParaRPr lang="en-US" altLang="zh-TW" sz="2200" b="1" dirty="0"/>
          </a:p>
          <a:p>
            <a:pPr lvl="2"/>
            <a:r>
              <a:rPr lang="zh-TW" altLang="en-US" sz="2200" b="1" dirty="0" smtClean="0"/>
              <a:t>其他遊戲性之延伸</a:t>
            </a:r>
            <a:endParaRPr lang="en-US" altLang="zh-TW" sz="2200" b="1" i="0" dirty="0" smtClean="0"/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4414" y="1622249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Creativity</a:t>
            </a: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(3%)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 smtClean="0"/>
              <a:t>動畫炫炮度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 smtClean="0"/>
              <a:t>….…</a:t>
            </a:r>
          </a:p>
          <a:p>
            <a:endParaRPr lang="en-US" altLang="zh-TW" sz="2400" b="1" dirty="0"/>
          </a:p>
          <a:p>
            <a:r>
              <a:rPr lang="en-US" altLang="zh-TW" sz="2400" b="1" dirty="0" smtClean="0"/>
              <a:t>Note that:</a:t>
            </a:r>
          </a:p>
          <a:p>
            <a:pPr lvl="1"/>
            <a:r>
              <a:rPr lang="en-US" altLang="zh-TW" sz="2400" b="1" i="0" dirty="0" smtClean="0"/>
              <a:t>Creativity(3%)</a:t>
            </a:r>
            <a:r>
              <a:rPr lang="zh-TW" altLang="en-US" sz="2400" b="1" i="0" dirty="0" smtClean="0"/>
              <a:t> 可被視為</a:t>
            </a:r>
            <a:r>
              <a:rPr lang="en-US" altLang="zh-TW" sz="2400" b="1" i="0" dirty="0" smtClean="0"/>
              <a:t>Advance(6%)</a:t>
            </a:r>
            <a:r>
              <a:rPr lang="zh-TW" altLang="en-US" sz="2400" b="1" i="0" dirty="0" smtClean="0"/>
              <a:t> 的延伸，再加上主觀的判定</a:t>
            </a:r>
            <a:endParaRPr lang="zh-TW" altLang="en-US" sz="2400" b="1" i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24" y="400423"/>
            <a:ext cx="4926106" cy="43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373</TotalTime>
  <Words>549</Words>
  <Application>Microsoft Office PowerPoint</Application>
  <PresentationFormat>寬螢幕</PresentationFormat>
  <Paragraphs>90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PowerPoint 簡報</vt:lpstr>
      <vt:lpstr>PowerPoint 簡報</vt:lpstr>
      <vt:lpstr>Rules</vt:lpstr>
      <vt:lpstr>Basic Unit (8%)</vt:lpstr>
      <vt:lpstr>Advance Items (6%)</vt:lpstr>
      <vt:lpstr>Creativity (3%)</vt:lpstr>
      <vt:lpstr>Proposal (3%)</vt:lpstr>
      <vt:lpstr>Template</vt:lpstr>
      <vt:lpstr>Useful Resource</vt:lpstr>
      <vt:lpstr>Useful Resource</vt:lpstr>
      <vt:lpstr>Today’s Goal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Yuan</cp:lastModifiedBy>
  <cp:revision>62</cp:revision>
  <dcterms:created xsi:type="dcterms:W3CDTF">2017-12-14T05:49:56Z</dcterms:created>
  <dcterms:modified xsi:type="dcterms:W3CDTF">2020-05-28T12:58:50Z</dcterms:modified>
</cp:coreProperties>
</file>